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9" r:id="rId11"/>
    <p:sldId id="264" r:id="rId12"/>
    <p:sldId id="316" r:id="rId13"/>
    <p:sldId id="290" r:id="rId14"/>
    <p:sldId id="317" r:id="rId15"/>
    <p:sldId id="291" r:id="rId16"/>
    <p:sldId id="306" r:id="rId17"/>
    <p:sldId id="307" r:id="rId18"/>
    <p:sldId id="310" r:id="rId19"/>
    <p:sldId id="318" r:id="rId20"/>
    <p:sldId id="292" r:id="rId21"/>
    <p:sldId id="311" r:id="rId22"/>
    <p:sldId id="312" r:id="rId23"/>
    <p:sldId id="313" r:id="rId24"/>
    <p:sldId id="314" r:id="rId25"/>
    <p:sldId id="282" r:id="rId26"/>
    <p:sldId id="283" r:id="rId27"/>
    <p:sldId id="319" r:id="rId28"/>
    <p:sldId id="320" r:id="rId29"/>
    <p:sldId id="321" r:id="rId30"/>
    <p:sldId id="322" r:id="rId31"/>
    <p:sldId id="323" r:id="rId32"/>
    <p:sldId id="286" r:id="rId33"/>
    <p:sldId id="287" r:id="rId34"/>
    <p:sldId id="289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 Light" pitchFamily="2" charset="0"/>
      <p:regular r:id="rId41"/>
      <p:bold r:id="rId42"/>
      <p:italic r:id="rId43"/>
      <p:boldItalic r:id="rId44"/>
    </p:embeddedFont>
    <p:embeddedFont>
      <p:font typeface="Roboto Mono" panose="00000009000000000000" pitchFamily="49" charset="0"/>
      <p:regular r:id="rId45"/>
      <p:bold r:id="rId46"/>
      <p:italic r:id="rId47"/>
      <p:boldItalic r:id="rId48"/>
    </p:embeddedFont>
    <p:embeddedFont>
      <p:font typeface="Roboto Mono Light" panose="00000009000000000000" pitchFamily="49" charset="0"/>
      <p:regular r:id="rId49"/>
      <p:bold r:id="rId50"/>
      <p:italic r:id="rId51"/>
      <p:boldItalic r:id="rId52"/>
    </p:embeddedFont>
    <p:embeddedFont>
      <p:font typeface="Roboto Mono Medium" panose="00000009000000000000" pitchFamily="49" charset="0"/>
      <p:regular r:id="rId53"/>
      <p:bold r:id="rId54"/>
      <p:italic r:id="rId55"/>
      <p:boldItalic r:id="rId56"/>
    </p:embeddedFont>
    <p:embeddedFont>
      <p:font typeface="Sora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YUN" initials="U" lastIdx="1" clrIdx="0">
    <p:extLst>
      <p:ext uri="{19B8F6BF-5375-455C-9EA6-DF929625EA0E}">
        <p15:presenceInfo xmlns:p15="http://schemas.microsoft.com/office/powerpoint/2012/main" userId="U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70" Type="http://customschemas.google.com/relationships/presentationmetadata" Target="meta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17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096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53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41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989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6618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4527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30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555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81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54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2986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9934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7310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889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3764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991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17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173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741081"/>
            <a:ext cx="9487800" cy="3165734"/>
            <a:chOff x="1352101" y="2220563"/>
            <a:chExt cx="9487800" cy="3165734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20563"/>
              <a:ext cx="9487800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noProof="1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Prediksi Customer Churn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noProof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Mengguna</a:t>
              </a:r>
              <a:r>
                <a:rPr lang="en-US" sz="4400" noProof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kan Machine Learning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3200" b="0" i="0" u="none" strike="noStrike" cap="none" noProof="1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by : Siti Uyun Mubarak</a:t>
              </a:r>
              <a:endParaRPr lang="id-ID" sz="105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189913" y="4381373"/>
              <a:ext cx="5579400" cy="1004924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Course : Intro to Machine Learning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noProof="1"/>
              <a:t>Data Definition</a:t>
            </a:r>
            <a:endParaRPr lang="id-ID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8CA92-000A-6CE0-E419-988FD2A0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019" y="2671672"/>
            <a:ext cx="5760639" cy="1674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17971-5B5B-1139-006F-3974DB0D4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81" y="4607817"/>
            <a:ext cx="3819919" cy="1714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20365-73A8-AF5C-B749-733ECC81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16" y="2686187"/>
            <a:ext cx="5760639" cy="1655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Google Shape;234;g142ad2f6649_0_84">
            <a:extLst>
              <a:ext uri="{FF2B5EF4-FFF2-40B4-BE49-F238E27FC236}">
                <a16:creationId xmlns:a16="http://schemas.microsoft.com/office/drawing/2014/main" id="{1E635086-6221-B61B-169B-A8EB8B6B073B}"/>
              </a:ext>
            </a:extLst>
          </p:cNvPr>
          <p:cNvSpPr txBox="1"/>
          <p:nvPr/>
        </p:nvSpPr>
        <p:spPr>
          <a:xfrm>
            <a:off x="305101" y="1542338"/>
            <a:ext cx="110667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Pendefinisian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saat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diterima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lengkap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definisi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kolomnya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catatan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cakupan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kolomnya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Split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43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noProof="1"/>
              <a:t>Split Data</a:t>
            </a:r>
            <a:endParaRPr lang="id-ID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47FDF-1C58-B4D8-BA1D-A272E88C6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"/>
          <a:stretch/>
        </p:blipFill>
        <p:spPr bwMode="auto">
          <a:xfrm>
            <a:off x="4151086" y="3162794"/>
            <a:ext cx="3815532" cy="1957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Google Shape;234;g142ad2f6649_0_84">
            <a:extLst>
              <a:ext uri="{FF2B5EF4-FFF2-40B4-BE49-F238E27FC236}">
                <a16:creationId xmlns:a16="http://schemas.microsoft.com/office/drawing/2014/main" id="{AA3EA92E-C2F8-AD80-9B61-08D0AFF9D44E}"/>
              </a:ext>
            </a:extLst>
          </p:cNvPr>
          <p:cNvSpPr txBox="1"/>
          <p:nvPr/>
        </p:nvSpPr>
        <p:spPr>
          <a:xfrm>
            <a:off x="388943" y="1816479"/>
            <a:ext cx="114015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Kolom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dataset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dipisah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dua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bagian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input data dan output data.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Kemudian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train, data valid dan data test. 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7268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Pre-Processing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87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Data Pre-Processing</a:t>
            </a:r>
            <a:endParaRPr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388943" y="1645333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Pemisahan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antara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numerikal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kategorikal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Dikarenakan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project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berfokus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timeseries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berkaitan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waktu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/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tanggal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masukkan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variabel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drop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penghapusan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kolom-kolom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BC9AE-8E79-D299-F2B2-FEB4C8DAA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-2065" r="-1" b="-2"/>
          <a:stretch/>
        </p:blipFill>
        <p:spPr>
          <a:xfrm>
            <a:off x="995603" y="2241133"/>
            <a:ext cx="10175579" cy="2375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591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Data Pre-Processing</a:t>
            </a:r>
            <a:endParaRPr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388943" y="1699651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One Hot Encoding</a:t>
            </a:r>
          </a:p>
          <a:p>
            <a:pPr marL="531813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Agar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proses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modeling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ubah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categorical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column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menjadi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numerik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one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hot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encoder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kemudian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gabungkan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antara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numerical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column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categorical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column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Lakukan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hal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yang sama pada data </a:t>
            </a:r>
            <a:r>
              <a:rPr lang="es-ES" sz="2000" dirty="0" err="1">
                <a:solidFill>
                  <a:srgbClr val="103864"/>
                </a:solidFill>
                <a:latin typeface="Sora"/>
                <a:cs typeface="Sora"/>
              </a:rPr>
              <a:t>valid</a:t>
            </a:r>
            <a:r>
              <a:rPr lang="es-ES" sz="2000" dirty="0">
                <a:solidFill>
                  <a:srgbClr val="103864"/>
                </a:solidFill>
                <a:latin typeface="Sora"/>
                <a:cs typeface="Sora"/>
              </a:rPr>
              <a:t> dan juga data test.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761C7-8630-809B-B134-89914E6F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5" r="11515" b="2445"/>
          <a:stretch/>
        </p:blipFill>
        <p:spPr>
          <a:xfrm>
            <a:off x="1010161" y="3708847"/>
            <a:ext cx="10146464" cy="1781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542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30644-DB6D-1B6B-E869-C920C7F07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"/>
          <a:stretch/>
        </p:blipFill>
        <p:spPr bwMode="auto">
          <a:xfrm>
            <a:off x="1158790" y="2813902"/>
            <a:ext cx="9861805" cy="3453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Data Pre-Processing</a:t>
            </a:r>
            <a:endParaRPr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355693" y="1367151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Normalisasi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</a:t>
            </a:r>
          </a:p>
          <a:p>
            <a:pPr marL="531813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cs typeface="Sora"/>
              </a:rPr>
              <a:t>Untuk meningkatkan akurasi model dan membuat data tahan terhadap outlier, tahap normalisasi data sangat penting. Pada tahap ini dilakukan StandardScaler yang bertujuan untuk membuat rata-rata 0 dan variansi 1.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57619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Data Pre-Processing</a:t>
            </a:r>
            <a:endParaRPr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388943" y="169082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Baseline Model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Data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balance.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Sehingga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pemodelan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acuan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memastikan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performa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model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sudah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berjalan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melihat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baseline model. Performa model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nantinya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harus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melebihi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baseline model. Baseline model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klasifikasi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berasal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kelas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baseline pada project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54%.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34A7D-DAA2-BEE4-F96A-E00B7D10B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73" b="2815"/>
          <a:stretch/>
        </p:blipFill>
        <p:spPr bwMode="auto">
          <a:xfrm>
            <a:off x="966597" y="2382884"/>
            <a:ext cx="2258744" cy="737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944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Modelling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0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07069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Modelling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E33A6-8732-6400-B242-8396EA91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61" y="1694455"/>
            <a:ext cx="4849856" cy="41037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5F8FA-51DE-B7A8-8B1F-7B0DB7B7AAB9}"/>
              </a:ext>
            </a:extLst>
          </p:cNvPr>
          <p:cNvSpPr txBox="1"/>
          <p:nvPr/>
        </p:nvSpPr>
        <p:spPr>
          <a:xfrm>
            <a:off x="388943" y="1963799"/>
            <a:ext cx="61592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1.) 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Logistic Regression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442913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Logistic regression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output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merentang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0-1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sehingga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menekan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nilai-nilai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negatif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positif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Konsep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probability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klasifikasi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logistic regression,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melihat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dimana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titik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dimasukkan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fungsi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persamaan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garis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pembagi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12936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Related Work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&amp; Features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Split Data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Pre-Processing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Modelling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07069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Modelling</a:t>
            </a:r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5F8FA-51DE-B7A8-8B1F-7B0DB7B7AAB9}"/>
              </a:ext>
            </a:extLst>
          </p:cNvPr>
          <p:cNvSpPr txBox="1"/>
          <p:nvPr/>
        </p:nvSpPr>
        <p:spPr>
          <a:xfrm>
            <a:off x="388943" y="1569398"/>
            <a:ext cx="111926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2.)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Naïve Bayes 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442913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Naive Bayes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merupakan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sebuah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pengklasifikasian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probabilistik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sederhana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menghitung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sekumpulan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probabilitas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menjumlahkan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frekuensi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kombinasi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dataset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diberikan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96AE5-8EEE-DD3B-8815-7439426E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6" y="3332331"/>
            <a:ext cx="6390794" cy="2787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399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07069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Modelling</a:t>
            </a:r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5F8FA-51DE-B7A8-8B1F-7B0DB7B7AAB9}"/>
              </a:ext>
            </a:extLst>
          </p:cNvPr>
          <p:cNvSpPr txBox="1"/>
          <p:nvPr/>
        </p:nvSpPr>
        <p:spPr>
          <a:xfrm>
            <a:off x="343678" y="1383561"/>
            <a:ext cx="111926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3.)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Decision Tree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442913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Decision Tree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merupakan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salah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model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cukup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mudah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interpretasikan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dikelompokkan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kategori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kolom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/unlimited if-else.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Secara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decision tree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membagi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dataset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beberapa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region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pencarian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hasil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berdasarkan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region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Decision tree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membuat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logic tree. Jika logic tree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berhasil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dibuat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mudah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interpretasi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model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12DDE-71C7-CEA3-26FD-EC3A4611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36" y="4037689"/>
            <a:ext cx="6256713" cy="2232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714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07069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Modelling</a:t>
            </a:r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5F8FA-51DE-B7A8-8B1F-7B0DB7B7AAB9}"/>
              </a:ext>
            </a:extLst>
          </p:cNvPr>
          <p:cNvSpPr txBox="1"/>
          <p:nvPr/>
        </p:nvSpPr>
        <p:spPr>
          <a:xfrm>
            <a:off x="302660" y="1320185"/>
            <a:ext cx="114322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4.)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Support Vector Machine (SVM)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442913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SVM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membuat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garis boundary pada data. SVM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membuat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garis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vektor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terluar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kelasnya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memaksimalkan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margin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antar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kelas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Makin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margin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mengurangi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potensi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kesalahan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Akurasi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model SVM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bergantung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pemilihan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parameter kernel,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parameter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dampak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performa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kernel.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Banyaknya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parameter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bergantung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margin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memisahkan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beberapa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kumpulan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55206-A261-AF22-5C30-632DCED11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80" y="3874730"/>
            <a:ext cx="3806640" cy="2489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10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07069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Modelling</a:t>
            </a:r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5F8FA-51DE-B7A8-8B1F-7B0DB7B7AAB9}"/>
              </a:ext>
            </a:extLst>
          </p:cNvPr>
          <p:cNvSpPr txBox="1"/>
          <p:nvPr/>
        </p:nvSpPr>
        <p:spPr>
          <a:xfrm>
            <a:off x="343678" y="1320190"/>
            <a:ext cx="111926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5.)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Random Forest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442913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Konsep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random forest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mirip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seperti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bagging,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perbedaannya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terletak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pembuatan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decision tree. Jika decision tree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konsep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bagging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keseluruhan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fitur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random forest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beberapa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fitur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agar model decision tree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saling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berkorelasi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antara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lainnya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Setelah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proses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akhir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hasil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agregasi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setiap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decision tree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sudah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dibuat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D9A5B-B136-38E4-E024-C4D37156C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77" y="3903763"/>
            <a:ext cx="4565846" cy="2395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925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Result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Result</a:t>
            </a:r>
            <a:endParaRPr dirty="0"/>
          </a:p>
        </p:txBody>
      </p:sp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417972" y="1560291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1.)  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Logistic Regression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Validation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					</a:t>
            </a: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Testing</a:t>
            </a:r>
            <a:endParaRPr sz="2000" u="sng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8606B-FCD7-4D52-8463-BE922E500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2" y="3464361"/>
            <a:ext cx="5450022" cy="1798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E75B1-5BDA-4963-7E58-D50ED9FB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42" y="3464361"/>
            <a:ext cx="5938878" cy="1798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Result</a:t>
            </a:r>
            <a:endParaRPr dirty="0"/>
          </a:p>
        </p:txBody>
      </p:sp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417972" y="1560291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2.)  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Naïve Bayes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Validation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					</a:t>
            </a: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Testing</a:t>
            </a:r>
            <a:endParaRPr sz="2000" u="sng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2A70-DAEA-ACDB-3BB2-B96087E79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9" y="3428357"/>
            <a:ext cx="5576464" cy="163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ECF37-B46C-8674-CC9E-619E95F31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5539311" cy="1630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573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Result</a:t>
            </a:r>
            <a:endParaRPr dirty="0"/>
          </a:p>
        </p:txBody>
      </p:sp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417972" y="1560291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3.)  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Decision Tree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Validation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					</a:t>
            </a: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Testing</a:t>
            </a:r>
            <a:endParaRPr sz="2000" u="sng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57973-349C-7C51-0404-B95BAE99F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9" y="3197009"/>
            <a:ext cx="5710871" cy="1920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E4847-3D7D-C0C2-2760-D0AA618AF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96" y="3176951"/>
            <a:ext cx="5539076" cy="1925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4717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Result</a:t>
            </a:r>
            <a:endParaRPr dirty="0"/>
          </a:p>
        </p:txBody>
      </p:sp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417972" y="1560291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4.)  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Support Vector Machine (SVM)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Validation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					</a:t>
            </a: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Testing</a:t>
            </a:r>
            <a:endParaRPr sz="2000" u="sng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4B1EE-F998-2AAE-81E7-DD354350F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127" y="3316097"/>
            <a:ext cx="5516909" cy="163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687DC-DADD-38DD-1827-12F50F325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0"/>
          <a:stretch/>
        </p:blipFill>
        <p:spPr>
          <a:xfrm>
            <a:off x="6095998" y="3316097"/>
            <a:ext cx="5710874" cy="1631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9344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Result</a:t>
            </a:r>
            <a:endParaRPr dirty="0"/>
          </a:p>
        </p:txBody>
      </p:sp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417972" y="1560291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5.)  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Random Forest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Validation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					</a:t>
            </a:r>
            <a:r>
              <a:rPr lang="en-US" sz="2000" u="sng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Data Testing</a:t>
            </a:r>
            <a:endParaRPr sz="2000" u="sng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B6251-E520-7CFA-D3A9-E4F36D36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/>
          <a:stretch/>
        </p:blipFill>
        <p:spPr>
          <a:xfrm>
            <a:off x="309507" y="3429000"/>
            <a:ext cx="5726965" cy="1756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6CFDA-E1AD-B3DC-5F28-06DCEE66E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4"/>
          <a:stretch/>
        </p:blipFill>
        <p:spPr>
          <a:xfrm>
            <a:off x="6368722" y="3429000"/>
            <a:ext cx="5438150" cy="1781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990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Background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Result</a:t>
            </a:r>
            <a:endParaRPr dirty="0"/>
          </a:p>
        </p:txBody>
      </p:sp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417972" y="1560291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u="sng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ROC Curve</a:t>
            </a:r>
            <a:endParaRPr sz="2000" u="sng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38BB9-4B71-07FB-7101-64A109734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/>
          <a:stretch/>
        </p:blipFill>
        <p:spPr>
          <a:xfrm>
            <a:off x="2988530" y="1989388"/>
            <a:ext cx="5606205" cy="4292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304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Pada kasus churn lebih besar resiko yang akan didapatkan,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jika prediksi menghasilkan tidak churn padahal kenyataannya churn.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Dengan situasi tersebut maka fokus project ini yaitu memperkecil nilai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f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alse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n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egative yang berarti memperbesar nilai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r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ecall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Dari pengujian confusion matrix dan pengujian ROC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curve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 yang telah dilakukan antara metode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l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ogistic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r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egression,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n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aïve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b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ayes,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de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cision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t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ree, SVM dan</a:t>
            </a:r>
            <a:b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r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andom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f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orest didapatkan hasil bahwa metode terbaik terdapat pada metode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r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andom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f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orest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</a:t>
            </a: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engan nilai recall sebesar 93% dan nilai AUC sebesar 0.9695.</a:t>
            </a:r>
            <a:endParaRPr 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dirty="0">
                <a:solidFill>
                  <a:srgbClr val="103864"/>
                </a:solidFill>
                <a:latin typeface="Sora"/>
                <a:cs typeface="Sora"/>
              </a:rPr>
              <a:t>Untuk meningkatkan performa model yang lebih baik, teknik boosting atau stacking dapat digunakan pada eksplorasi selanjutnya.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467999"/>
            <a:ext cx="11388900" cy="307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200" dirty="0">
                <a:solidFill>
                  <a:srgbClr val="103864"/>
                </a:solidFill>
                <a:latin typeface="Sora"/>
                <a:cs typeface="Sora"/>
              </a:rPr>
              <a:t>S. KhakAbi, M. R. Gholamian, and M. Namvar, “Data Mining Applications in Customer Churn Management,” 2010 International Conference on Intelligent Systems, Modelling and Simulation, pp. 220–225, Jan. 2010</a:t>
            </a: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200" dirty="0">
                <a:solidFill>
                  <a:srgbClr val="103864"/>
                </a:solidFill>
                <a:latin typeface="Sora"/>
                <a:cs typeface="Sora"/>
              </a:rPr>
              <a:t>Masarifoglu, M., &amp; Buyuklu, A. H. (2019). Applying Survival Analysis to 71 Telecom Churn Data. American Journal of Theoretical and Applied Statistics, 8(6), 261–275.  </a:t>
            </a: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200" dirty="0">
                <a:solidFill>
                  <a:srgbClr val="103864"/>
                </a:solidFill>
                <a:latin typeface="Sora"/>
                <a:cs typeface="Sora"/>
              </a:rPr>
              <a:t>Cici Olivia, Indwiarti, Sibaroni Yulian (2015). Analisis Prediksi Churn Menggunakan Metode Logistic Regression dan Algoritma Decision Tree.Jurnal e-Proceeding of Engineering, Volume 2, Nomor 2.</a:t>
            </a: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200" dirty="0">
                <a:solidFill>
                  <a:srgbClr val="103864"/>
                </a:solidFill>
                <a:latin typeface="Sora"/>
                <a:cs typeface="Sora"/>
              </a:rPr>
              <a:t> Adhelia Nurfira Rachmi, (2020). Implementasi Metode Random Forest Dan Xgboost Pada Klasifikasi Customer Churn. </a:t>
            </a: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200" dirty="0">
                <a:solidFill>
                  <a:srgbClr val="103864"/>
                </a:solidFill>
                <a:latin typeface="Sora"/>
                <a:cs typeface="Sora"/>
              </a:rPr>
              <a:t>Dhea Laksnu Prianto, IIn Ernawati, Nurul Chamidah, (2022). Implementasi Churn Prediction Di Industri Telekomunikasi Dengan Metode Logistic Regression Dan Correlation-Based Feature Selection. Seminar Nasional Informatika, Sistem Informasi dan Keamanan Siber (SEINASI-KESI). Jakarta-Indonesia, Januari 2022.</a:t>
            </a: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200" dirty="0">
                <a:solidFill>
                  <a:srgbClr val="103864"/>
                </a:solidFill>
                <a:latin typeface="Sora"/>
                <a:cs typeface="Sora"/>
              </a:rPr>
              <a:t>Amanda Velia, R. S. Theodorus, N. S. Sandi, A. P. Anindya, Fajar Indrayatna. (2022). Klasifikasi Customer Churn Pada Perusahaan Telekomunikasi Menggunakan Support Vector Machine. Seminar Nasional Statistika Aktuaria I (2022)</a:t>
            </a: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600" dirty="0"/>
              <a:t>Background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85" y="1801958"/>
            <a:ext cx="11388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400" noProof="1">
                <a:solidFill>
                  <a:srgbClr val="103864"/>
                </a:solidFill>
                <a:latin typeface="Sora"/>
                <a:cs typeface="Sora"/>
              </a:rPr>
              <a:t>Banyaknya persaingan antar perusahaan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400" noProof="1">
                <a:solidFill>
                  <a:srgbClr val="103864"/>
                </a:solidFill>
                <a:latin typeface="Sora"/>
                <a:cs typeface="Sora"/>
              </a:rPr>
              <a:t>Perlu adanya inovasi dan strategi khusus agar tidak kalah bersaing.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400" noProof="1">
                <a:solidFill>
                  <a:srgbClr val="103864"/>
                </a:solidFill>
                <a:latin typeface="Sora"/>
                <a:cs typeface="Sora"/>
              </a:rPr>
              <a:t>Faktor yang meningkatkan penjualan produk</a:t>
            </a:r>
            <a:r>
              <a:rPr lang="en-US" sz="2400" noProof="1">
                <a:solidFill>
                  <a:srgbClr val="103864"/>
                </a:solidFill>
                <a:latin typeface="Sora"/>
                <a:cs typeface="Sora"/>
              </a:rPr>
              <a:t>, salah satunya yaitu pelanggan.</a:t>
            </a:r>
            <a:endParaRPr lang="id-ID" sz="2400" noProof="1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Related Work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1950" lvl="0" indent="-361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1.   “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Analisis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Churn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Logistic Regression dan 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Algoritma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Decision Tree” Olivia et al. (2015).</a:t>
            </a:r>
          </a:p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361950" indent="-361950" algn="just">
              <a:buNone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2.  “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Implementasi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Churn Prediction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Industri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Telekomunikasi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Logistic Regression dan Correlation-Based Feature Selection”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Dhea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(2022).</a:t>
            </a:r>
          </a:p>
          <a:p>
            <a:pPr marL="266700" indent="-266700">
              <a:buNone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361950" indent="-361950">
              <a:buNone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3.  “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Klasifikasi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Customer Churn Pada Perusahaan Telekomunikasi  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Support Vector Machine” Velia. (2022).</a:t>
            </a:r>
          </a:p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Dataset &amp; Features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Dataset &amp; Features</a:t>
            </a:r>
            <a:endParaRPr lang="id-ID" noProof="1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388944" y="2665052"/>
            <a:ext cx="4056307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1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</a:t>
            </a:r>
            <a:r>
              <a:rPr lang="en-US" sz="21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36.992 record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23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variabel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9948B-986D-5B77-5795-C418997E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0"/>
          <a:stretch/>
        </p:blipFill>
        <p:spPr>
          <a:xfrm>
            <a:off x="5390321" y="1156697"/>
            <a:ext cx="5249969" cy="5084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Dataset &amp; Features</a:t>
            </a:r>
            <a:endParaRPr lang="id-ID" noProof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86DF7-6523-CD43-7453-15581984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2" y="1323408"/>
            <a:ext cx="9066724" cy="50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226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1169</Words>
  <Application>Microsoft Office PowerPoint</Application>
  <PresentationFormat>Widescreen</PresentationFormat>
  <Paragraphs>148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Roboto Mono Medium</vt:lpstr>
      <vt:lpstr>Sora</vt:lpstr>
      <vt:lpstr>Roboto Mono</vt:lpstr>
      <vt:lpstr>Arial</vt:lpstr>
      <vt:lpstr>Roboto Mono Light</vt:lpstr>
      <vt:lpstr>Montserrat Light</vt:lpstr>
      <vt:lpstr>1_Office Theme</vt:lpstr>
      <vt:lpstr>Office Theme</vt:lpstr>
      <vt:lpstr>PowerPoint Presentation</vt:lpstr>
      <vt:lpstr>Outline</vt:lpstr>
      <vt:lpstr>Background</vt:lpstr>
      <vt:lpstr>Background</vt:lpstr>
      <vt:lpstr>Related Work</vt:lpstr>
      <vt:lpstr>Related Work</vt:lpstr>
      <vt:lpstr>Dataset &amp; Features</vt:lpstr>
      <vt:lpstr>Dataset &amp; Features</vt:lpstr>
      <vt:lpstr>Dataset &amp; Features</vt:lpstr>
      <vt:lpstr>Data Definition</vt:lpstr>
      <vt:lpstr>Split Data</vt:lpstr>
      <vt:lpstr>Split Data</vt:lpstr>
      <vt:lpstr>Data Pre-Processing</vt:lpstr>
      <vt:lpstr>Data Pre-Processing</vt:lpstr>
      <vt:lpstr>Data Pre-Processing</vt:lpstr>
      <vt:lpstr>Data Pre-Processing</vt:lpstr>
      <vt:lpstr>Data Pre-Processing</vt:lpstr>
      <vt:lpstr>Modelling</vt:lpstr>
      <vt:lpstr>Modelling</vt:lpstr>
      <vt:lpstr>Modelling</vt:lpstr>
      <vt:lpstr>Modelling</vt:lpstr>
      <vt:lpstr>Modelling</vt:lpstr>
      <vt:lpstr>Modelling</vt:lpstr>
      <vt:lpstr>Result</vt:lpstr>
      <vt:lpstr>Result</vt:lpstr>
      <vt:lpstr>Result</vt:lpstr>
      <vt:lpstr>Result</vt:lpstr>
      <vt:lpstr>Result</vt:lpstr>
      <vt:lpstr>Result</vt:lpstr>
      <vt:lpstr>Result</vt:lpstr>
      <vt:lpstr>Conclusion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UYUN</cp:lastModifiedBy>
  <cp:revision>33</cp:revision>
  <dcterms:created xsi:type="dcterms:W3CDTF">2022-06-30T03:08:43Z</dcterms:created>
  <dcterms:modified xsi:type="dcterms:W3CDTF">2023-01-17T23:28:56Z</dcterms:modified>
</cp:coreProperties>
</file>